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8"/>
  </p:handoutMasterIdLst>
  <p:sldIdLst>
    <p:sldId id="256" r:id="rId2"/>
    <p:sldId id="258" r:id="rId3"/>
    <p:sldId id="260" r:id="rId4"/>
    <p:sldId id="273" r:id="rId5"/>
    <p:sldId id="259" r:id="rId6"/>
    <p:sldId id="257" r:id="rId7"/>
    <p:sldId id="262" r:id="rId8"/>
    <p:sldId id="263" r:id="rId9"/>
    <p:sldId id="274" r:id="rId10"/>
    <p:sldId id="265" r:id="rId11"/>
    <p:sldId id="266" r:id="rId12"/>
    <p:sldId id="267" r:id="rId13"/>
    <p:sldId id="268" r:id="rId14"/>
    <p:sldId id="271" r:id="rId15"/>
    <p:sldId id="275" r:id="rId16"/>
    <p:sldId id="282" r:id="rId17"/>
    <p:sldId id="277" r:id="rId18"/>
    <p:sldId id="287" r:id="rId19"/>
    <p:sldId id="276" r:id="rId20"/>
    <p:sldId id="272" r:id="rId21"/>
    <p:sldId id="278" r:id="rId22"/>
    <p:sldId id="289" r:id="rId23"/>
    <p:sldId id="279" r:id="rId24"/>
    <p:sldId id="280" r:id="rId25"/>
    <p:sldId id="281" r:id="rId26"/>
    <p:sldId id="283" r:id="rId27"/>
    <p:sldId id="291" r:id="rId28"/>
    <p:sldId id="288" r:id="rId29"/>
    <p:sldId id="292" r:id="rId30"/>
    <p:sldId id="294" r:id="rId31"/>
    <p:sldId id="270" r:id="rId32"/>
    <p:sldId id="293" r:id="rId33"/>
    <p:sldId id="284" r:id="rId34"/>
    <p:sldId id="285" r:id="rId35"/>
    <p:sldId id="286" r:id="rId36"/>
    <p:sldId id="290" r:id="rId37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918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12D7961-8F77-46A5-A400-4F007E811903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5A675F3-6648-4337-83CF-B802A1977B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6D2D4-CC1E-44AC-8B2C-A27C6477950E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38ED5-542F-4C39-8B3D-3017AC0231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6727A-A38F-4F33-83BA-15DB5915A622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64375-C2AB-4188-8AD3-493CAAB606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8EF45-0AE2-434A-9A84-4101DCD04E5A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EF257-6B22-4A99-BD57-EC6819B558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7C0EA-256A-45A3-944D-0D3E4375A201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94025-903F-4356-8E17-2DC8C1D5E0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82100-FB0A-4B45-B873-27A3321FF632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FC805-2BEC-49E3-BA07-04B869B1B7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EC2CB-818D-477E-9BF0-06551E874582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A58A9-6614-4AC9-9802-7D865B3B09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A3F3A-DC09-4A8F-A9EB-91ECCB8B1B27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D185E-0B9D-4F2A-BA90-9A65BBBB4D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C8060-6459-4570-BB7B-F132BFFDD557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94994-45C2-4020-B2B1-B86E504FE0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E505E-5979-49AB-9A47-DF628E0B513D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AA170-BABC-49BA-897E-DFE2BD5FC1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99B4-1CDD-4174-8EE6-7034C95B0057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E8A82-37B4-493B-81FD-5CADBC456F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5C0BC-4BBF-440C-B67C-69AE53E4978A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3C4F3-E5ED-45D1-91B7-21080A159B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9A5AA6-374D-4624-88D9-F6F8A0A8ECBB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05A2DE-E121-4642-9A58-85D3FA812B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Суицидальное поведение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Стадии суицидального поведения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50"/>
          </a:xfrm>
        </p:spPr>
        <p:txBody>
          <a:bodyPr rtlCol="0">
            <a:normAutofit fontScale="625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Первая стадия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стадия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вопросов о смерти и смысле жизни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Прежде чем совершить суицидальное действие, в большинстве случаев наблюдается период, который характеризуется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снижением адаптационных способностей (это может проявляться в снижении успеваемости, уровня интересов, ограничении общения, повышенной раздражительности, эмоциональной неустойчивости и т. д.).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Проявления: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Вербальные высказывания «надоела такая жизнь», «вот бы уснуть и не проснуться» и т.д.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Возникновением интереса к проблемам жизни и смерти и т. д.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Пассивные мысли о лишении себя жизни, самоубийстве.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Появляются представлениями, фантазиями и размышлениями о своей смерти, но не на тему лишения себя жизни.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Почти каждый, кто всерьез думает о самоубийстве, так или иначе, дает понять окружающим о своем намерении.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Вторая стадия – это суицидальные замыслы.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2143125"/>
            <a:ext cx="8229600" cy="29718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активная форма проявления желания покончить с собой, она сопровождается: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разработкой плана реализации суицидальных замыслов,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продумываются способы, время и место совершения самоубийства.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отмечаются высказывания о своих намерениях.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Третья стадия – суицидальные намерения и собственно суицидальная попытка.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Длительность его может исчисляться минутами (острый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пресуицид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или месяцами (хронический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пресуицид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 острых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пресуицидах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возможно моментальное проявление суицидальных замыслов и намерений сразу, без предшествующих ступеней.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После попытки суицида наступает период, когда к ребенку относятся с повышенным вниманием и заботой. В этот период маловероятно повторение суицидальных действий.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По истечении трех месяцев взрослые, видя, что ребенок внешне спокоен, не высказывает мыслей о суициде и не пытается по- вторить попытку, перестают внимательно относиться к ребенку и уделять ему должное внимание, начинают вести привычный для них образ жизни, т. к. считают, что ребенок преодолел кризис и с ним все в порядке.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Поэтому необходимо на протяжении длительного времени наблюдать за ребенком, оказывать ему поддержку, беседовать с ним и проводить иные профилактические действия.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ВАЖНО!!!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14738"/>
          </a:xfrm>
        </p:spPr>
        <p:txBody>
          <a:bodyPr rtlCol="0">
            <a:normAutofit fontScale="925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	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Следует помнить, что вероятность возникновения суицидального поведения возрастает: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 вечернее, ночное и утреннее время,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когда люди предоставлены самим себе, остаются наедине со своими мыслями, переживаниями;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 период «пиков возрастной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суицидальности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(у мальчиков «пик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суицидальности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» приходится на 9–14 лет, у девочек – на 15–18 лет);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 условиях тяжелой морально-психологической обстановки в семье или ближайшем окружении.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Самоубийство в детском возрасте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1600200"/>
            <a:ext cx="8640762" cy="5257800"/>
          </a:xfrm>
        </p:spPr>
        <p:txBody>
          <a:bodyPr rtlCol="0">
            <a:normAutofit fontScale="55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Дошкольникам несвойственны размышления о смерти.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 12 лет смерть оценивается детьми как временное явление.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Представления о смерти на протяжении детства проходят несколько этапов: от полного отсутствия в сознании ребенка представления о смерти до формального знания о ней и знакомства с атрибутами ухода из жизни (понятиями траура, похорон и т. п.).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Знание о смерти не соотносится ребенком ни со своей собственной личностью, ни с личностью кого-либо из близких.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сформировано представление о необратимости смерти, которая понимается как длительное отсутствие или иное существование.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Ребенок признает возможность двойственного бытия: считаться и быть умершим для окружающих и в то же время самому наблюдать их отчаяние, быть свидетелем собственных похорон и раскаяния своих обидчиков.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Отсутствие страха смерти 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Нередко сочетается с другими поведенческими проблемами, например прогулами школы или конфликтами.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Присутствует характер ситуационно-личностных реакций, т. е. связано собственно не с самим желанием умереть, а со стремлением избежать стрессовых ситуаций или наказания.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Самоубийство в подростковом возрасте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964613" cy="5500688"/>
          </a:xfrm>
        </p:spPr>
        <p:txBody>
          <a:bodyPr rtlCol="0">
            <a:normAutofit fontScale="55000" lnSpcReduction="20000"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Чаще имеет демонстративный характер, в том числе – шантажа.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Значительное влияние отказывает качество межличностных отношений со сверстниками и родителями. 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Влияние подростковой субкультуры (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бравада или обряд «братания»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Совершаются на фоне острой аффективной реакции 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подростков формируется страх смерти, который, однако, еще не базируется на осознанном представлении о ценности жизни. 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Подросткам присуща недостаточная оценка последствий суицидальных действий. 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Стремление быть свидетелем реакции окружающих на собственную смерть.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Кроме того, для этого возраста характерно несоответствие целей и средств суицидального поведения.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Чувство одиночества.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Общая неустойчивость,  Недостаточность критики,  Повышенная самооценка и эгоцентризм создают условия для снижения ценности жизни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Несерьезность, мимолетность и незначительность (с точки зрения взрослых) мотивов, этим обусловлены трудности своевременного распознавания суицидальных тенденций и существенная частота неожиданных для окружения случаев.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Суицидальное поведение в подростковом возрасте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чаще имеет демонстративный характер, в том числе — шантажа.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А. Е.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Личко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отмечает, что лишь у 10 % подростков имеется истинное желание покончить с собой (покушение на самоубийство),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90 % — это крик о помощи.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А.Е.Личко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А.А.Александров, проведя обследование группы подростков в возрасте 14–18 лет, пришли к выводу, что у 49 % суицидальные действия были совершены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на фоне острой аффективной реакции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47625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Поступки, жалобы, проявления требующие внимания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Уход в себя.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Капризность, привередливость.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Депрессия.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Агрессивность.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Саморазрушающее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рискованное поведение.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Потеря самоуважения.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Изменение аппетита.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Изменение режима сна.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Изменение успеваемости.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Внешний вид.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Раздача подарков окружающим.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Приведение дел в порядок.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Психологическая травма.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Перемены в поведении.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Угроза.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группе риска – подростки, у которых: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сложная семейная ситуация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проблемы в учебе 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мало друзей 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нет устойчивых интересов, хобби 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перенесли тяжелую утрату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семейная история суицида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склонность к депрессиям 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употребляющие алкоголь, наркотики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ссора с любимой девушкой или парнем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жертвы насилия - попавшие под влияние деструктивных религиозных сект или молодежных течений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Психологический компонент суицидального поведения подростка</a:t>
            </a:r>
            <a:endParaRPr lang="ru-RU" sz="360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0" name="Содержимое 2"/>
          <p:cNvSpPr>
            <a:spLocks noGrp="1"/>
          </p:cNvSpPr>
          <p:nvPr>
            <p:ph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Эго-центризм. 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Аутоагрессия.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Пессимистическая установка. 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Паранояльность.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Виды суицидального поведения.</a:t>
            </a:r>
            <a:r>
              <a:rPr lang="ru-RU" sz="32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1125538"/>
            <a:ext cx="8713787" cy="5732462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Истинный суицид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Цель истинного суицида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– лишить себя жизни, не принимая во внимание реакцию родных и друзей.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	Никогда не бывает спонтанным - хоть иногда и выглядит довольно неожиданным.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Маркеры: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tabLst>
                <a:tab pos="538163" algn="l"/>
              </a:tabLst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угнетенное настроение,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tabLst>
                <a:tab pos="538163" algn="l"/>
              </a:tabLst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депрессивное состояние,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tabLst>
                <a:tab pos="538163" algn="l"/>
              </a:tabLst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размышления человека о смысле жизни.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tabLst>
                <a:tab pos="538163" algn="l"/>
              </a:tabLst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мысли об уходе из жизни,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tabLst>
                <a:tab pos="538163" algn="l"/>
              </a:tabLst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действия: оформление завещания, улаживание конфликтов и т.д.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	Поэтому в своего рода "группу риска" по суицидам составляют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подростки и старики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Признаками депрессии у детей и подростков являются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 rtlCol="0">
            <a:normAutofit fontScale="62500" lnSpcReduction="20000"/>
          </a:bodyPr>
          <a:lstStyle/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Печаль, 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ощущение бессилия,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нарушения сна и аппетита,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снижение веса,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соматические жалобы, 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страхи, 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неудачи и снижение интереса к учебе, 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чувство неполноценности или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отвергнутости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чрезмерная самокритичность, 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замкнутость, беспокойство, 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Агрессивность, низкая устойчивость к фрустрации. 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 «детским» признакам депрессии присоединяются чувство скуки и усталости, фиксация внимания на мелочах, склонность к бунту и непослушание.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Словесные признаки</a:t>
            </a:r>
            <a:endParaRPr lang="ru-RU" sz="360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1052513"/>
            <a:ext cx="8785225" cy="6048375"/>
          </a:xfrm>
        </p:spPr>
        <p:txBody>
          <a:bodyPr rtlCol="0">
            <a:normAutofit fontScale="70000" lnSpcReduction="20000"/>
          </a:bodyPr>
          <a:lstStyle/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Открытые и прямые высказывания о принятом решении покончить с собой (Я решил покончить с собой». «Надоело. Сколько можно! Сыт по горло!», «Лучше умереть»,«Пожил и хватит», «Ненавижу всех и все!». «Ненавижу свою жизнь!», «Единственный выход умереть!». «Больше не могу!». «Больше ты меня не увидишь!»); 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Косвенные намеки на совершение самоубийства (например "Больше не буду никому мешать", "Скоро от меня отдохнете«, «Если мы больше не увидимся, спасибо за все!». «Выхожу из игры, надоело!» и т. д. )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Нездоровый интерес к вопросам смерти, увлечение литературой по вопросам жизни и смерти, частые разговоры на эту тему;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Высказывания своих мыслей по поводу самоубийства в подчеркнуто легкой и шутливой форме (например, "… смерть – всего лишь одно из сторон жизни", чего бояться – мы и так значительную часть жизни тратим на сон"(«Ты веришь в переселение душ? Когда-нибудь, может, и я вернусь в этот мир!»)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Эмоциональные индикаторы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 rtlCol="0">
            <a:normAutofit fontScale="70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Амбивалентность по отношению к жизни;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безразличие к своей судьбе, подавленность, безнадежность, беспомощность, отчаяние;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переживание горя;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признаки депрессии: (а) приступы паники, (б) выраженная тревога, (в) сниженная способность к концентрации внимания и воли, (г) бессонница,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умеренное употребление алкоголя и (е) утрата способности испытывать удовольствие;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несвойственная агрессия или ненависть к себе: гнев, враждебность;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вина или ощущение неудачи, поражения;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чрезмерные опасения или страхи;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чувство своей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малозначимости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никчемности, ненужности;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рассеянность или растерянность.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250825" y="260350"/>
            <a:ext cx="8229600" cy="1143000"/>
          </a:xfrm>
        </p:spPr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Поведенческие признаки:</a:t>
            </a:r>
            <a:br>
              <a:rPr 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1125538"/>
            <a:ext cx="8785225" cy="5732462"/>
          </a:xfrm>
        </p:spPr>
        <p:txBody>
          <a:bodyPr rtlCol="0">
            <a:normAutofit fontScale="55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Отчаяние и плач.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Неоднократное обращение к теме смерти в литературе, живописи.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Повторное многократное прослушивание грустной музыки и песен.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Нехватка (значительное снижение) жизненной активности.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Самоизоляция от семьи и любимых людей. 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Рост употребления алкоголя или наркотиков.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Безвозмездная раздача вещей, имеющих для человека высокую значимость;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Налаживание отношений с непримиримыми врагами;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Отсутствие желания ухаживать за собой, запущенный и неряшливый внешний вид;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Пропуск школьных занятий, потеря интереса к привычным для ребенка увлечениям, хобби;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Отстранение от друзей и семьи;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Частое уединение, проявление замкнутости и угрюмости;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Безразличие к окружающему миру.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Повышение или потеря аппетита.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Вялость и апатия.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Неспособность сконцентрироваться и принимать решения, смятение.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Уход от обычной социальной активности, замкнутость.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Приведение в порядок своих дел.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Отказ от личных вещей.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Стремление к рискованным действиям, например, безрассудное управление автомобилем.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Ситуационные признаки:</a:t>
            </a:r>
            <a:endParaRPr lang="ru-RU" sz="360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 rtlCol="0">
            <a:normAutofit fontScale="85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социально изолирован, чувствует себя отверженным;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живёт в нестабильном окружении (серьёзный кризис в семье; алкоголизм- личная или семейная проблема);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ощущает себя жертвой насилия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физического, сексуального или эмоционального;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предпринимал раньше попытки самоубийства;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имеет склонность к суициду вследствие того, что он совершился кем-то из друзей, знакомых или членов семьи;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перенёс тяжёлую потерю (смерть кого-то из близких, развод родителей);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слишком критически относится к себе.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Другие способы выражения суицидальных наклонностей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 rtlCol="0">
            <a:normAutofit fontScale="47500" lnSpcReduction="20000"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Могут иметь символический характер: рисование черных крестов с толстыми перекладинами,  черных стрел,  могил, черных цветов,  пронзенных сердец,  окровавленных ножей. 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Наиболее типичный для склонности к самоубийству спектр цветов в рисунках – черный и красный. 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Слово «выпиливаться»,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самовыпил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оффнуться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 На языке социальных сетей это значит «покончить с собой». Проследите, не появилось ли оно в лексиконе ребенка.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Кит. Когда киты решают уйти из жизни, они выбрасываются на берег. Этот образ активно тиражируют люди, которые настраивают подростков на самоубийства в социальных сетях. Попавшая под влияние жертва, как правило, либо рисует китов, либо упоминает их в своих рассуждениях.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Бабочка. Символ короткой жизни. Используется примерно так же, как и кит, хотя последний более распространен.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Порезы на руках, пусть даже незначительные и совсем не похожие на попытки вскрыть вены. Некоторые «группы смерти» в социальных сетях используют фото с порезом как пропуск в сообщество. Есть и такие, которые допускают лишь изображение пореза.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Новые, неизвестные кумиры. Многих подростков на самоубийство в социальной сети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ВКонтакте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вдохновила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Паленкова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(она же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Рената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Камболина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Стоит следить и за упоминанием имен администраторов «групп смерти»: Филипп Лис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Цветановский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Ева Рейх,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Эмилия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Рейх, Адам Бер, Мирон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Сетх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Труднее всего расшифровать цифры или комбинации символов. Пропаганда самоубийства в социальных сетях использует много комбинаций. Самые известные на сегодняшний день – f57 и f58, «4:20» – «группы смерти» агитируют подростков просыпаться в это время.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Специфичные для подростков проявления.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9938" name="Содержимое 2"/>
          <p:cNvSpPr>
            <a:spLocks noGrp="1"/>
          </p:cNvSpPr>
          <p:nvPr>
            <p:ph idx="1"/>
          </p:nvPr>
        </p:nvSpPr>
        <p:spPr>
          <a:xfrm>
            <a:off x="0" y="1125538"/>
            <a:ext cx="8964613" cy="499586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Нет осмысленной картины смерти.</a:t>
            </a:r>
          </a:p>
          <a:p>
            <a:pPr>
              <a:spcBef>
                <a:spcPct val="0"/>
              </a:spcBef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Для подростка важны 3 фактора: семья, школа, ровесники.</a:t>
            </a:r>
          </a:p>
          <a:p>
            <a:pPr>
              <a:spcBef>
                <a:spcPct val="0"/>
              </a:spcBef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Причина самоубийства в подростковом возрасте может быть на первый взгляд незначительной, пустяковой, случайной.</a:t>
            </a:r>
          </a:p>
          <a:p>
            <a:pPr>
              <a:spcBef>
                <a:spcPct val="0"/>
              </a:spcBef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На формирование суицидального поведения подростка может оказать подростковая субкультура.</a:t>
            </a:r>
          </a:p>
          <a:p>
            <a:pPr>
              <a:spcBef>
                <a:spcPct val="0"/>
              </a:spcBef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У подростков могут отсутствовать стадии предшествующие, собственно суициду, т.е. идеи и намерения.</a:t>
            </a:r>
          </a:p>
          <a:p>
            <a:pPr>
              <a:spcBef>
                <a:spcPct val="0"/>
              </a:spcBef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Подростку очень трудно вербализовать (объяснить), что с ним происходит, описать свое состояние и проблему.</a:t>
            </a:r>
          </a:p>
          <a:p>
            <a:pPr>
              <a:spcBef>
                <a:spcPct val="0"/>
              </a:spcBef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Для подростка страшнее жить в той реальности, которая у него есть, нежели умереть.</a:t>
            </a:r>
          </a:p>
          <a:p>
            <a:pPr>
              <a:spcBef>
                <a:spcPct val="0"/>
              </a:spcBef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Подростковый суицид, чаще это крик о помощи, попытка обратить на себя внимание, попытка решить свои проблемы «по –взрослому».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РОДИТЕЛЯМ НЕОХОДИМО ПОМНИТЬ:</a:t>
            </a:r>
            <a:endParaRPr lang="ru-RU" sz="320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975"/>
            <a:ext cx="8964613" cy="5661025"/>
          </a:xfrm>
        </p:spPr>
        <p:txBody>
          <a:bodyPr rtlCol="0">
            <a:normAutofit fontScale="55000" lnSpcReduction="20000"/>
          </a:bodyPr>
          <a:lstStyle/>
          <a:p>
            <a: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риск суицидального поведения детей и подростков увеличивается в случае: </a:t>
            </a:r>
          </a:p>
          <a:p>
            <a: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179388" indent="-179388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Наличия предыдущей (незаконченной) суицидальной попытки (по статистике 30% подростков, пытавшихся совершить самоубийство единожды, повторяют попытку).</a:t>
            </a:r>
          </a:p>
          <a:p>
            <a:pPr marL="179388" indent="-179388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Наличие суицидальных попыток в семье - часто дети и подростки неосознанно копируют поведение ближайших родственников.</a:t>
            </a:r>
          </a:p>
          <a:p>
            <a:pPr marL="179388" indent="-179388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Аффективных нарушений, депрессивных состояний, наличия психического заболевания.</a:t>
            </a:r>
          </a:p>
          <a:p>
            <a:pPr marL="179388" indent="-179388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Тяжелых утрат, особенно смерти одного из родителей или эмоционально значимого человека.</a:t>
            </a:r>
          </a:p>
          <a:p>
            <a:pPr marL="179388" indent="-179388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Личностно-семейных конфликтов (развод родителей, тяжелая болезнь, неудачная любовь, оскорбления со стороны окружающих, неуспехи в учебе, материально-бытовые трудности и др.)</a:t>
            </a:r>
          </a:p>
          <a:p>
            <a:pPr marL="179388" indent="-179388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Конфликтные ситуации, связанные 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антисоциальным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поведением, в том числе опасение уголовной ответственности, боязнь иного наказания или позора.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Употребление алкогольных напитков, наркотических, токсических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психоактивных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веществ, которые ослабляют мотивационный контроль над поведением человека, обостряют депрессию и вызывают психозы. 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 факторам, препятствующим возникновению суицидального поведения у детей и подростков, относятся:</a:t>
            </a:r>
            <a:endParaRPr lang="ru-RU" sz="3600" b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6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893175" cy="52578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Эмоциональная привязанность к значимым родным и близким;</a:t>
            </a:r>
          </a:p>
          <a:p>
            <a:pPr>
              <a:spcBef>
                <a:spcPct val="0"/>
              </a:spcBef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Выраженное чувство долга, обязательности;</a:t>
            </a:r>
          </a:p>
          <a:p>
            <a:pPr>
              <a:spcBef>
                <a:spcPct val="0"/>
              </a:spcBef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Концентрация внимания на состоянии собственного здоровья, боязнь причинения себе физического ущерба;</a:t>
            </a:r>
          </a:p>
          <a:p>
            <a:pPr>
              <a:spcBef>
                <a:spcPct val="0"/>
              </a:spcBef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Учет общественного мнения и избегание осуждения со стороны окружающих, неприятие суицидальных моделей поведения;</a:t>
            </a:r>
          </a:p>
          <a:p>
            <a:pPr>
              <a:spcBef>
                <a:spcPct val="0"/>
              </a:spcBef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Убеждения о неиспользованных жизненных возможностях;</a:t>
            </a:r>
          </a:p>
          <a:p>
            <a:pPr>
              <a:spcBef>
                <a:spcPct val="0"/>
              </a:spcBef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Наличие жизненных, творческих, семейных и других планов, замыслов;</a:t>
            </a:r>
          </a:p>
          <a:p>
            <a:pPr>
              <a:spcBef>
                <a:spcPct val="0"/>
              </a:spcBef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Психологическая гибкость и адаптивность, умение компенсировать негативные личностные переживания;</a:t>
            </a:r>
          </a:p>
          <a:p>
            <a:pPr>
              <a:spcBef>
                <a:spcPct val="0"/>
              </a:spcBef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Наличие актуальных жизненных ценностей, целей;</a:t>
            </a:r>
          </a:p>
          <a:p>
            <a:pPr>
              <a:spcBef>
                <a:spcPct val="0"/>
              </a:spcBef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Проявление интереса к жизни;</a:t>
            </a:r>
          </a:p>
          <a:p>
            <a:pPr>
              <a:spcBef>
                <a:spcPct val="0"/>
              </a:spcBef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Планирование своего ближайшего будущего и перспектив жизни;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Привязанность к родственникам, близким людям, степень значимости отношений с ними.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Профилактика и предотвращение суицидов </a:t>
            </a:r>
            <a:r>
              <a:rPr lang="ru-RU" sz="32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 детей и подростков</a:t>
            </a:r>
            <a:endParaRPr lang="ru-RU" sz="320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4288"/>
            <a:ext cx="8785225" cy="5573712"/>
          </a:xfrm>
        </p:spPr>
        <p:txBody>
          <a:bodyPr rtlCol="0">
            <a:normAutofit fontScale="925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Расспрашивайте и говорите с ребенком о его жизни, уважительно относитесь к тому, что кажется ему важным и значимым.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Дайте понять ребенку, что опыт поражения также важен, как и опыт достижения успеха.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Помните, что авторитарный стиль воспитания для подростков малоэффективен, а порой и опасен. В подростковом возрасте предпочтительной формой воспитания является заключение договоренностей.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Помогайте детям строить реальные цели в жизни и стремиться к ним. 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Обязательно содействуйте в преодолении жизненных препятствий.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Любые стоящие положительные начинания молодых людей одобряйте, словом и делом.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Ни при каких обстоятельствах не применяйте физические наказания.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Будьте внимательны к своим детям и деликатны с ними.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Старайтесь подчеркнуть все хорошее и успешное, что присуще Вашему ребенку. Ощущение успешности, достижения в чем-то, в том числе, прошлые успехи улучшают состояние, повышают уверенность в себе и укрепляют веру в будущее.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400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Демонстративный суицид.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875"/>
            <a:ext cx="8964613" cy="5445125"/>
          </a:xfrm>
        </p:spPr>
        <p:txBody>
          <a:bodyPr rtlCol="0">
            <a:normAutofit fontScale="775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tabLst>
                <a:tab pos="441325" algn="l"/>
              </a:tabLs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достучаться до кого-то, обратить внимание на свои проблемы, позвать на помощь. Попытка вести диалог.</a:t>
            </a: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разыгрывание театральных сцен с изображением попыток самоубийства безо всякого намерения покончить с собой, иногда с расчетом, что вовремя спасут.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tabLst>
                <a:tab pos="441325" algn="l"/>
              </a:tabLs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Маркеры: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tabLst>
                <a:tab pos="441325" algn="l"/>
              </a:tabLs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Демонстративное причинение вреда собственному здоровью без действительного стремления человека к смерти.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tabLst>
                <a:tab pos="441325" algn="l"/>
              </a:tabLs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Попытка вести диалог.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tabLst>
                <a:tab pos="441325" algn="l"/>
              </a:tabLs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Действия: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порезы вен, отравление неядовитыми лекарствами, изображения повешения…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tabLst>
                <a:tab pos="441325" algn="l"/>
              </a:tabLs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Место, где совершается демонстрация, обычно свидетельствует о том, кому она адресована.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tabLst>
                <a:tab pos="441325" algn="l"/>
              </a:tabLs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	«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Группа риска»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люди, находящиеся в состоянии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дистресса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имеющих симптомы нервного истощения.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tabLst>
                <a:tab pos="441325" algn="l"/>
              </a:tabLs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1350"/>
          </a:xfrm>
        </p:spPr>
        <p:txBody>
          <a:bodyPr rtlCol="0">
            <a:normAutofit fontScale="92500" lnSpcReduction="1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Вопросы и замечания, которые помогут завести разговор о самоубийстве и определить степень риска в данной ситуации: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 smtClean="0"/>
              <a:t>–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Похоже, у тебя что-то стряслось. Что тебя мучает? (Так можно завязать разговор о проблемах).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 Как ты думаешь решить эту проблему?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 Каким образом ты собираешься это сделать? (Ты думал когда-нибудь о самоубийстве? - этот вопрос поможет определить степень риска. Чем более подробно разработан план, тем выше вероятность его осуществления).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428625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построить фразы в разговоре с подростком, демонстрирующим суицидальное поведение: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357313"/>
            <a:ext cx="9001125" cy="5500687"/>
          </a:xfrm>
        </p:spPr>
        <p:txBody>
          <a:bodyPr rtlCol="0">
            <a:normAutofit fontScale="4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1.     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ЕСЛИ ВЫ СЛЫШИТЕ: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«Ненавижу школу, класс и т.п.»,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СПРОСИТЕ: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«Что происходит У НАС в классе ( в школе), из-за чего ты себя так чувствуешь?...»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ГОВОРИТЕ: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«Когда я был в твоем возрасте... да ты просто лентяй!»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2.       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ЕСЛИ ВЫ СЛЫШИТЕ: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«Все кажется таким безнадежным...»,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СКАЖИТЕ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«Иногда все мы чувствуем себя подавленными. Давай подумаем, какие у нас проблемы и какую из них надо решить в первую очередь».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ГОВОРИТЕ: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«Подумай лучше о тех, кому еще хуже, чем тебе».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3.        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ВЫ СЛЫШИТЕ: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«Всем было бы лучше без меня!...»,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СКАЖИТЕ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«Ты очень много значишь для нас и меня беспокоит твое настроение. Скажи мне, что происходит».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ГОВОРИТЕ: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«Не говори глупостей. Давай поговорим о чем-нибудь другом».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4.        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ВЫ СЛЫШИТЕ: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«Вы не понимаете меня!...»,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СКАЖИТЕ: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«Расскажи мне, как ты себя чувствуешь. Я действительно хочу это знать».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ГОВОРИТЕ: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«Кто же может понять молодежь в наши дни?»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5.       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ЕСЛИ ВЫ СЛЫШИТЕ: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«Я совершил ужасный поступок...»,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СКАЖИТЕ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«Давай сядем и поговорим об этом».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ГОВОРИТЕ: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«Что посеешь, то и пожнешь».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6.        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ВЫ СЛЫШИТЕ: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«А если у меня не получится?...»,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СКАЖИТЕ: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«Если не получится, я буду знать, что ты сделал все возможное».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ГОВОРИТЕ: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«Если не получится - значит ты недостаточно постарался!»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549275"/>
            <a:ext cx="8642350" cy="6308725"/>
          </a:xfrm>
        </p:spPr>
        <p:txBody>
          <a:bodyPr rtlCol="0">
            <a:normAutofit fontScale="55000" lnSpcReduction="2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УВАЖАЕМЫЕ РОДИТЕЛИ, ЕСЛИ ВАС ЧТО-ТО ТРЕВОЖИТ  В ПОВЕДЕНИИ РЕБЕНКА, НЕ СТЕСНЯЙТЕСЬ ОБРАЩАТЬСЯ  К СПЕЦИАЛИСТАМ. 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ОПЫТНЫЕ ПСИХОЛОГИ, ПСИХОТЕРАПЕВТЫ, ПСИХИАТРЫ ПОМОГУТ ИЗБЕЖАТЬ БЕДЫ!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КУДА ОБРАЩАТЬСЯ, ЕСЛИ РЕБЕНОК СОВЕРШИЛ СУИЦИД?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В СЛУЖБУ ЭКСТРЕННОЙ НЕОТЛОЖНОЙ ПОМОЩИ 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ТЕЛ. 112 ИЛИ 03</a:t>
            </a: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НЕОТЛОЖНАЯ ПОМОЩЬ ОКАЗЫВАЕТСЯ В ПРОФИЛЬНЫХ ОТДЕЛЕНИЯХ ЛЕЧЕБНЫХ УЧРЕЖДЕНИЙ.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ПОСЛЕ ОКАЗАНИЯ НЕОТЛОЖНОЙ ПОМОЩИ НЕОБХОДИМО ОБРАТИТЬСЯ: 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Телефон доверия, психологические службы.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Телефон доверия</a:t>
            </a:r>
            <a:endParaRPr lang="ru-RU" b="1" smtClean="0">
              <a:solidFill>
                <a:srgbClr val="C00000"/>
              </a:solidFill>
            </a:endParaRPr>
          </a:p>
        </p:txBody>
      </p:sp>
      <p:sp>
        <p:nvSpPr>
          <p:cNvPr id="47106" name="Содержимое 2"/>
          <p:cNvSpPr>
            <a:spLocks noGrp="1"/>
          </p:cNvSpPr>
          <p:nvPr>
            <p:ph idx="1"/>
          </p:nvPr>
        </p:nvSpPr>
        <p:spPr>
          <a:xfrm>
            <a:off x="0" y="836613"/>
            <a:ext cx="8686800" cy="5257800"/>
          </a:xfrm>
        </p:spPr>
        <p:txBody>
          <a:bodyPr/>
          <a:lstStyle/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Телефон доверия для детей и подростков:</a:t>
            </a:r>
          </a:p>
          <a:p>
            <a:pPr>
              <a:buFont typeface="Arial" charset="0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(343) 307-72-32 КРУГЛОСУТОЧНО 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Городской телефон доверия телефон: </a:t>
            </a:r>
          </a:p>
          <a:p>
            <a:pPr>
              <a:buFont typeface="Arial" charset="0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(343) 371-03-03 КРУГЛОСУТОЧНО 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Телефон доверия психологической помощи для детей, подростков и их родителей телефон:</a:t>
            </a:r>
          </a:p>
          <a:p>
            <a:pPr>
              <a:buFont typeface="Arial" charset="0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8-800-30-83-83 КРУГЛОСУТОЧНО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Телефон доверия экстренной психологической помощи телефон: </a:t>
            </a:r>
          </a:p>
          <a:p>
            <a:pPr>
              <a:buFont typeface="Arial" charset="0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8-800-300-11-00 КРУГЛОСУТОЧНО 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Телефон доверия, Уральский региональный центр МЧС России телефон:</a:t>
            </a:r>
          </a:p>
          <a:p>
            <a:pPr>
              <a:buFont typeface="Arial" charset="0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(343) 261-99-99 КРУГЛОСУТОЧНО 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Телефон доверия наркологической службы телефон: </a:t>
            </a:r>
          </a:p>
          <a:p>
            <a:pPr>
              <a:buFont typeface="Arial" charset="0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(343) 346-75-90 с 9:00 до 0:00 Т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Телефон доверия, Центр по профилактике и борьбе со СПИДом и инфекционными заболеваниями телефон: (343) 310-00-31</a:t>
            </a:r>
          </a:p>
          <a:p>
            <a:pPr>
              <a:buFont typeface="Arial" charset="0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Время работы: Понедельник-Пятница с 9:00 до 20:00 (без обеда)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1196975"/>
            <a:ext cx="8229600" cy="4525963"/>
          </a:xfrm>
        </p:spPr>
        <p:txBody>
          <a:bodyPr rtlCol="0">
            <a:normAutofit fontScale="77500" lnSpcReduction="20000"/>
          </a:bodyPr>
          <a:lstStyle/>
          <a:p>
            <a:pPr algn="just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Бесплатные телефоны экстренной психологической помощи Министерства здравоохранения Свердловской области</a:t>
            </a:r>
          </a:p>
          <a:p>
            <a:pPr algn="just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Областной круглосуточный бесплатный телефон доверия и психологической помощи 8-800-300-11-00.</a:t>
            </a:r>
          </a:p>
          <a:p>
            <a:pPr algn="just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Телефон психологической помощи для детей, подростков и родителей 8-800-300-83-83.</a:t>
            </a:r>
          </a:p>
          <a:p>
            <a:pPr algn="just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Фортпост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(343)3857383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Госпитальная помощь: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313"/>
            <a:ext cx="8435975" cy="4641850"/>
          </a:xfrm>
        </p:spPr>
        <p:txBody>
          <a:bodyPr rtlCol="0">
            <a:normAutofit fontScale="85000"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Стационарная специализированная помощь оказывается пациентам с суицидальными проявлениями в условиях кризисного стационара либо в психиатрических больницах в случае, когда суицидальное поведение обусловлено психопатологическими расстройствами.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Свердловская областная клиника неврозов «Сосновый бор».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Свердловская областная клиническая психиатрическая больница, филиал детства Индустрии 100А, (343)2724724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Список литературы</a:t>
            </a:r>
            <a:r>
              <a:rPr lang="ru-RU" smtClean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513"/>
            <a:ext cx="9144000" cy="5805487"/>
          </a:xfrm>
        </p:spPr>
        <p:txBody>
          <a:bodyPr rtlCol="0">
            <a:normAutofit fontScale="475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Профилактика суицидальных проявлений среди несовершеннолетних: Методические рекомендации / Сост. Бадьина Н.П. - ГАОУ ДПО ИРОСТ. – Курган, 2011. - 107 с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Профилактика суицидального поведения детей и подростков: Методические рекомендации /Ворсина О.П.,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Дианова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С.В., Чернигова Е.П. – Иркутск, 2014. - 24с.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Михайлина, М.Ю. Психологическая помощь подросткам в кризисных ситуациях: профилактика, технологии, консультирование, занятия, тренинги.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Профилактика суицида среди несовершеннолетних / сост. : Н. А.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Разнаде-жина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Л. А. Бездольная. – Сургут : Изд-во бюджетного учреждения Ханты-Мансийского автономного округа –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Югры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«Методический центр развития социального обслуживания», 2012. – 130 с.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О. В. Бойченко, О. В. Нестеренко ПОДРОСТКОВЫЙ СУИЦИД: ПРИЧИНЫ, ПРОФИЛАКТИКА И ДИАГНОСТИКА.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Спецвыпуск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№ 1, Вестник ТГПИ Психология -статья ВАК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ПСИХОЛОГИЧЕСКИЕ «МАРКЕРЫ» СУИЦИДАЛЬНОГО ПОВЕДЕНИЯ ЛИЧНОСТИ Е.В. Котова.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Суицидология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 Том 15, № 3, 2013 Тюменский медицинский журнал, г. Красноярск -статья ВАК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Югова Н. Л., Симакова Н. Б. Профилактика суицидального поведения подростков: рекомендации, диагностические методики, тренинги, игры и упражнения. – Глазов, 2014 г. – 196 с.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Говорин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Н. В., Сахаров А. В. Г572 Суицидальное поведение: типология и факторная обусловленность. – Чита : Изд-во «Иван Федоров», 2008. – 178 с.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Аффективное суицидальное поведение.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33600"/>
            <a:ext cx="8964613" cy="399256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нему относятся суицидальные попытки, совершаемые на высоте аффекта, который может длиться всего минуты, но иногда в силу напряженной ситуации может растягиваться на часы и сутки. В какой-то момент здесь обычно мелькает мысль, чтобы расстаться с жизнью, или такая возможность допускается. При аффективном суицидальном поведении чаще прибегают к попыткам повешения, отравлению токсичными и сильнодействующими препаратами.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Скрытый суицид</a:t>
            </a:r>
            <a:r>
              <a:rPr lang="ru-RU" sz="32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893175" cy="4924425"/>
          </a:xfrm>
        </p:spPr>
        <p:txBody>
          <a:bodyPr rtlCol="0">
            <a:normAutofit fontScale="92500"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завуалированное самоубийство, при котором под влиянием осознаваемых и неосознаваемых страхов смерти человек находит эту смерть через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саморазрушительное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поведение или погибает от внешних сил, по большей части им же спровоцированных.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	Маркеры: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Сознательные или бессознательные действия, сопровождающиеся высокой вероятности летального исхода.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Поведение нацеленное на риск.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Действия совершаемые на высоте аффекта.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Восхищение теми, кто умер молодым. 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	Действия: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рискованная езда на автомобиле, и занятия экстремальными видами спорта или опасным бизнесом, и добровольные поездки в горячие точки, и даже алкогольная или наркотическая зависимость…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229600" cy="1143000"/>
          </a:xfrm>
        </p:spPr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Э. Шнейдман описал и выделил общие черты, характерные для всех суицидов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73238"/>
            <a:ext cx="9144000" cy="4679950"/>
          </a:xfrm>
        </p:spPr>
        <p:txBody>
          <a:bodyPr rtlCol="0">
            <a:normAutofit fontScale="70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Общей целью для суицида является поиск решения.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Общей задачей суицида является прекращение сознания.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Общим стимулом суицида является невыносимая психическая боль.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Общим стрессором при суициде являются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фрустриро-ванные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психологические потребности.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 Общей суицидальной эмоцией является беспомощность-безнадежность.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6) Общим внутренним отношением к суициду является амбивалентность.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7) Общим состоянием психики при суициде является сужение когнитивной сферы.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8) Общим действием при суициде является бегство (агрессия).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9) Общим коммуникативным действием при суициде является сообщение о своем намерении.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10) Общей закономерностью является соответствие суицидального поведения общему стилю (паттернам) поведения в течение жизни.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Мотивы суицидального поведения: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1643063"/>
            <a:ext cx="8893175" cy="5000625"/>
          </a:xfrm>
        </p:spPr>
        <p:txBody>
          <a:bodyPr rtlCol="0">
            <a:normAutofit fontScale="85000"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Протест, месть-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Когда своими суицидальными действиями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несовер-шеннолетний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протестует против сложившихся обстоятельств, против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того решения и т. п.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Призыв (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внимания,помощи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(проявить внимание, оказать помощь). Для того чтобы изменить невыносимую личностную ситуацию, несовершеннолетний как бы призывает помощь извне: «Заметьте меня, я очень нуждаюсь в вашей помощи»;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Избежание наказания, страдания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Имеется в виду попытка избежать наказания или страдания, при этом существует угроза биологическому или личностному существованию человека. Такой тип суицида совершается в том случае, если ребенок предполагает ухудшение ситуации: «Дальше будет еще хуже» или невыносимость переживаний: «Мне не вынести этого позора»;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Самонаказание.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Суицидальным действием ребенок наказывает себя за совершенный ранее поступок или проступок: «Никогда не прощу себе...».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Отказ (от существования)-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Человек отказывается от существования, поскольку жизнь потеряла для него интерес и смысл.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Чувства, стоящие за суицидальными действиями</a:t>
            </a:r>
          </a:p>
        </p:txBody>
      </p:sp>
      <p:sp>
        <p:nvSpPr>
          <p:cNvPr id="21506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charset="0"/>
              <a:buNone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1)изоляция (чувство, что тебя никто не понимает, тобой никто не интересуется); </a:t>
            </a:r>
          </a:p>
          <a:p>
            <a:pPr algn="just">
              <a:buFont typeface="Arial" charset="0"/>
              <a:buNone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2)беспомощность (ощущение, что ты не можешь контролировать жизнь, все зависит не от тебя);</a:t>
            </a:r>
          </a:p>
          <a:p>
            <a:pPr algn="just">
              <a:buFont typeface="Arial" charset="0"/>
              <a:buNone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 3) безнадежность (когда будущее не предвещает ничего хорошего);</a:t>
            </a:r>
          </a:p>
          <a:p>
            <a:pPr algn="just">
              <a:buFont typeface="Arial" charset="0"/>
              <a:buNone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 4) чувство собственной незначимости (уязвленное чувство собственного достоинства, низкая самооценка, переживание некомпетентности, стыд за себя).</a:t>
            </a:r>
          </a:p>
          <a:p>
            <a:pPr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Желания, стоящие за суицидальными действиями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 fontScale="77500" lnSpcReduction="20000"/>
          </a:bodyPr>
          <a:lstStyle/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Желание умереть, «чтобы всем было только лучше». Человек считает, что он своим присутствием только «мешает» и видит эффективное решение проблем только в самоубийстве.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Желание отомстить, причинить боль, быть палачом кому-то, быть проблемой для окружающих, вызвать муки совести.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Желание избавиться от внутренних психологических страданий, невозможность больше терпеть ситуацию, невозможность найти другие пути избавиться от бесконечной и мучительной душевной боли».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3106</Words>
  <Application>Microsoft Office PowerPoint</Application>
  <PresentationFormat>Экран (4:3)</PresentationFormat>
  <Paragraphs>306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1" baseType="lpstr">
      <vt:lpstr>Calibri</vt:lpstr>
      <vt:lpstr>Arial</vt:lpstr>
      <vt:lpstr>Times New Roman</vt:lpstr>
      <vt:lpstr>Symbol</vt:lpstr>
      <vt:lpstr>Тема Office</vt:lpstr>
      <vt:lpstr>Суицидальное поведение</vt:lpstr>
      <vt:lpstr>Виды суицидального поведения. </vt:lpstr>
      <vt:lpstr>Демонстративный суицид.</vt:lpstr>
      <vt:lpstr>Аффективное суицидальное поведение.</vt:lpstr>
      <vt:lpstr>Скрытый суицид </vt:lpstr>
      <vt:lpstr>Э. Шнейдман описал и выделил общие черты, характерные для всех суицидов</vt:lpstr>
      <vt:lpstr>Мотивы суицидального поведения:</vt:lpstr>
      <vt:lpstr>Чувства, стоящие за суицидальными действиями</vt:lpstr>
      <vt:lpstr>Желания, стоящие за суицидальными действиями</vt:lpstr>
      <vt:lpstr>Стадии суицидального поведения</vt:lpstr>
      <vt:lpstr>Вторая стадия – это суицидальные замыслы.</vt:lpstr>
      <vt:lpstr>Третья стадия – суицидальные намерения и собственно суицидальная попытка.</vt:lpstr>
      <vt:lpstr>ВАЖНО!!!</vt:lpstr>
      <vt:lpstr>Самоубийство в детском возрасте </vt:lpstr>
      <vt:lpstr>Самоубийство в подростковом возрасте </vt:lpstr>
      <vt:lpstr>Суицидальное поведение в подростковом возрасте</vt:lpstr>
      <vt:lpstr>Поступки, жалобы, проявления требующие внимания  </vt:lpstr>
      <vt:lpstr>В группе риска – подростки, у которых:</vt:lpstr>
      <vt:lpstr>Психологический компонент суицидального поведения подростка</vt:lpstr>
      <vt:lpstr>Признаками депрессии у детей и подростков являются</vt:lpstr>
      <vt:lpstr>Словесные признаки</vt:lpstr>
      <vt:lpstr>Эмоциональные индикаторы </vt:lpstr>
      <vt:lpstr>Поведенческие признаки: </vt:lpstr>
      <vt:lpstr>Ситуационные признаки:</vt:lpstr>
      <vt:lpstr>Другие способы выражения суицидальных наклонностей</vt:lpstr>
      <vt:lpstr>Специфичные для подростков проявления. </vt:lpstr>
      <vt:lpstr>РОДИТЕЛЯМ НЕОХОДИМО ПОМНИТЬ:</vt:lpstr>
      <vt:lpstr>К факторам, препятствующим возникновению суицидального поведения у детей и подростков, относятся:</vt:lpstr>
      <vt:lpstr>Профилактика и предотвращение суицидов  у детей и подростков</vt:lpstr>
      <vt:lpstr>Слайд 30</vt:lpstr>
      <vt:lpstr>Как построить фразы в разговоре с подростком, демонстрирующим суицидальное поведение: </vt:lpstr>
      <vt:lpstr>Слайд 32</vt:lpstr>
      <vt:lpstr>Телефон доверия</vt:lpstr>
      <vt:lpstr>Слайд 34</vt:lpstr>
      <vt:lpstr>Госпитальная помощь:</vt:lpstr>
      <vt:lpstr>Список литературы.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Гнёздышко</dc:creator>
  <cp:lastModifiedBy>Педагог-психолог</cp:lastModifiedBy>
  <cp:revision>105</cp:revision>
  <dcterms:created xsi:type="dcterms:W3CDTF">2017-10-27T05:13:58Z</dcterms:created>
  <dcterms:modified xsi:type="dcterms:W3CDTF">2001-12-31T21:40:00Z</dcterms:modified>
</cp:coreProperties>
</file>